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71" r:id="rId7"/>
    <p:sldId id="268" r:id="rId8"/>
    <p:sldId id="260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1980" autoAdjust="0"/>
  </p:normalViewPr>
  <p:slideViewPr>
    <p:cSldViewPr snapToGrid="0" showGuides="1">
      <p:cViewPr varScale="1">
        <p:scale>
          <a:sx n="105" d="100"/>
          <a:sy n="105" d="100"/>
        </p:scale>
        <p:origin x="6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IN" smtClean="0"/>
              <a:t>07-01-2019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IN" smtClean="0"/>
              <a:t>07-01-2019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977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483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07-01-2019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Cobservices.com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Cobservices.com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0474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Cobservices.com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Cobservices.com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Here</a:t>
            </a:r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07-01-2019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IN" smtClean="0"/>
              <a:t>07-01-2019</a:t>
            </a:fld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Business Services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Forms, Approvals, &amp; Navigation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A1F339-FD55-4FFF-8D8A-FBC61734C5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l="20886" r="21108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8D4340-DFAE-4FFF-8FC9-9E862BB3C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2043"/>
          <a:stretch/>
        </p:blipFill>
        <p:spPr>
          <a:xfrm>
            <a:off x="174077" y="146050"/>
            <a:ext cx="5846809" cy="3426816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20000"/>
              </a:srgb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Interact with Forms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454231"/>
          </a:xfrm>
        </p:spPr>
        <p:txBody>
          <a:bodyPr/>
          <a:lstStyle/>
          <a:p>
            <a:pPr algn="l"/>
            <a:r>
              <a:rPr lang="en-IN" b="1" dirty="0"/>
              <a:t>Two ways to interact with forms: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N" dirty="0"/>
              <a:t>Logging into </a:t>
            </a:r>
            <a:r>
              <a:rPr lang="en-IN" i="1" dirty="0"/>
              <a:t>cobservices.com</a:t>
            </a:r>
            <a:r>
              <a:rPr lang="en-IN" dirty="0"/>
              <a:t> backend.</a:t>
            </a:r>
          </a:p>
          <a:p>
            <a:pPr marL="1028700" lvl="1" indent="-342900"/>
            <a:r>
              <a:rPr lang="en-IN" dirty="0"/>
              <a:t>Click “</a:t>
            </a:r>
            <a:r>
              <a:rPr lang="en-IN" b="1" dirty="0">
                <a:solidFill>
                  <a:schemeClr val="accent1"/>
                </a:solidFill>
              </a:rPr>
              <a:t>Site Admins</a:t>
            </a:r>
            <a:r>
              <a:rPr lang="en-IN" dirty="0"/>
              <a:t>” &gt; login using unique credentials &gt; select “</a:t>
            </a:r>
            <a:r>
              <a:rPr lang="en-IN" b="1" dirty="0">
                <a:solidFill>
                  <a:schemeClr val="accent1"/>
                </a:solidFill>
              </a:rPr>
              <a:t>Workflow</a:t>
            </a:r>
            <a:r>
              <a:rPr lang="en-IN" dirty="0"/>
              <a:t>” &gt; select “</a:t>
            </a:r>
            <a:r>
              <a:rPr lang="en-IN" b="1" dirty="0">
                <a:solidFill>
                  <a:schemeClr val="accent1"/>
                </a:solidFill>
              </a:rPr>
              <a:t>Inbox</a:t>
            </a:r>
            <a:r>
              <a:rPr lang="en-IN" dirty="0"/>
              <a:t>”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N" dirty="0"/>
              <a:t>Clicking entry hyperlinks in your email inboxes.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Cobservices.com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341D9-3B78-467A-9828-B85D230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CD1FA7-02F5-4947-A3F6-9B07DE25D4DA}"/>
              </a:ext>
            </a:extLst>
          </p:cNvPr>
          <p:cNvSpPr/>
          <p:nvPr/>
        </p:nvSpPr>
        <p:spPr>
          <a:xfrm>
            <a:off x="249191" y="146050"/>
            <a:ext cx="1437106" cy="5668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68483-DE01-4FD6-B4C8-B7105F244549}"/>
              </a:ext>
            </a:extLst>
          </p:cNvPr>
          <p:cNvSpPr/>
          <p:nvPr/>
        </p:nvSpPr>
        <p:spPr>
          <a:xfrm>
            <a:off x="5517403" y="3069384"/>
            <a:ext cx="503482" cy="503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D9983-A4ED-429B-BC9A-7FDA20FE4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141"/>
          <a:stretch/>
        </p:blipFill>
        <p:spPr>
          <a:xfrm>
            <a:off x="6171116" y="145408"/>
            <a:ext cx="5846808" cy="3420467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20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D220B2-72BD-4573-9B88-D4A437098E3A}"/>
              </a:ext>
            </a:extLst>
          </p:cNvPr>
          <p:cNvSpPr/>
          <p:nvPr/>
        </p:nvSpPr>
        <p:spPr>
          <a:xfrm>
            <a:off x="11514441" y="3062393"/>
            <a:ext cx="503482" cy="503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3351D6-83B9-4399-BC4D-1EB86460FE05}"/>
              </a:ext>
            </a:extLst>
          </p:cNvPr>
          <p:cNvSpPr/>
          <p:nvPr/>
        </p:nvSpPr>
        <p:spPr>
          <a:xfrm>
            <a:off x="7740542" y="1718312"/>
            <a:ext cx="679064" cy="34590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Status of Forms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4659924" cy="345452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N" dirty="0"/>
              <a:t>Login to </a:t>
            </a:r>
            <a:r>
              <a:rPr lang="en-IN" i="1" dirty="0"/>
              <a:t>cobservices.com </a:t>
            </a:r>
            <a:r>
              <a:rPr lang="en-IN" dirty="0"/>
              <a:t>backend</a:t>
            </a:r>
            <a:r>
              <a:rPr lang="en-IN" i="1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/>
              <a:t>Click “</a:t>
            </a:r>
            <a:r>
              <a:rPr lang="en-IN" b="1" dirty="0">
                <a:solidFill>
                  <a:schemeClr val="accent1"/>
                </a:solidFill>
              </a:rPr>
              <a:t>Site Admins</a:t>
            </a:r>
            <a:r>
              <a:rPr lang="en-IN" dirty="0"/>
              <a:t>” &gt; login using unique credentials &gt; select “</a:t>
            </a:r>
            <a:r>
              <a:rPr lang="en-IN" b="1" dirty="0">
                <a:solidFill>
                  <a:schemeClr val="accent1"/>
                </a:solidFill>
              </a:rPr>
              <a:t>Workflow</a:t>
            </a:r>
            <a:r>
              <a:rPr lang="en-IN" dirty="0"/>
              <a:t>”</a:t>
            </a:r>
          </a:p>
          <a:p>
            <a:pPr marL="571500" indent="-342900"/>
            <a:r>
              <a:rPr lang="en-IN" dirty="0"/>
              <a:t>Select “</a:t>
            </a:r>
            <a:r>
              <a:rPr lang="en-IN" b="1" dirty="0">
                <a:solidFill>
                  <a:schemeClr val="accent1"/>
                </a:solidFill>
              </a:rPr>
              <a:t>Inbox</a:t>
            </a:r>
            <a:r>
              <a:rPr lang="en-IN" dirty="0"/>
              <a:t>” to see forms requiring your attention.</a:t>
            </a:r>
          </a:p>
          <a:p>
            <a:pPr marL="571500" indent="-342900"/>
            <a:r>
              <a:rPr lang="en-IN" dirty="0"/>
              <a:t>Select “</a:t>
            </a:r>
            <a:r>
              <a:rPr lang="en-IN" b="1" dirty="0">
                <a:solidFill>
                  <a:schemeClr val="accent1"/>
                </a:solidFill>
              </a:rPr>
              <a:t>Status</a:t>
            </a:r>
            <a:r>
              <a:rPr lang="en-IN" dirty="0"/>
              <a:t>” to see all forms. You can filter by form type, and search any field.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E3AC1-D7A5-40C2-92D8-C386497C90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Cobservices.com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88EF7-DDB5-41D0-A1B0-B012ABC9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6E5C6-4306-4E8E-9EF2-BF910D2C6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5" y="770021"/>
            <a:ext cx="5213875" cy="4831882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20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7629EF-9574-4AFA-9FC5-03AAF3772CC4}"/>
              </a:ext>
            </a:extLst>
          </p:cNvPr>
          <p:cNvSpPr/>
          <p:nvPr/>
        </p:nvSpPr>
        <p:spPr>
          <a:xfrm>
            <a:off x="469045" y="5098421"/>
            <a:ext cx="503482" cy="503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86F387-572E-4617-9A60-517DCD6F6820}"/>
              </a:ext>
            </a:extLst>
          </p:cNvPr>
          <p:cNvSpPr/>
          <p:nvPr/>
        </p:nvSpPr>
        <p:spPr>
          <a:xfrm>
            <a:off x="363416" y="762723"/>
            <a:ext cx="1523136" cy="5668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409685-FE24-4F88-B54F-AAC5CCE1E712}"/>
              </a:ext>
            </a:extLst>
          </p:cNvPr>
          <p:cNvSpPr/>
          <p:nvPr/>
        </p:nvSpPr>
        <p:spPr>
          <a:xfrm>
            <a:off x="2797002" y="1391257"/>
            <a:ext cx="2564269" cy="5668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A8E5-CA1B-4912-928C-DF75720D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Questions &amp;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6629-2071-4DEB-85B1-2A469D12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Applies to: </a:t>
            </a:r>
            <a:r>
              <a:rPr lang="en-IN" b="1" dirty="0"/>
              <a:t>Chairs</a:t>
            </a:r>
            <a:r>
              <a:rPr lang="en-IN" dirty="0"/>
              <a:t>, </a:t>
            </a:r>
            <a:r>
              <a:rPr lang="en-IN" b="1" dirty="0"/>
              <a:t>Program Directors</a:t>
            </a:r>
            <a:r>
              <a:rPr lang="en-IN" dirty="0"/>
              <a:t>, </a:t>
            </a:r>
            <a:r>
              <a:rPr lang="en-IN" b="1" dirty="0"/>
              <a:t>Deans</a:t>
            </a:r>
            <a:r>
              <a:rPr lang="en-IN" dirty="0"/>
              <a:t>, &amp; </a:t>
            </a:r>
            <a:r>
              <a:rPr lang="en-IN" b="1" dirty="0"/>
              <a:t>Associate Deans</a:t>
            </a:r>
            <a:r>
              <a:rPr lang="en-IN" dirty="0"/>
              <a:t>.</a:t>
            </a:r>
          </a:p>
          <a:p>
            <a:r>
              <a:rPr lang="en-US" dirty="0"/>
              <a:t>For Questions:</a:t>
            </a:r>
          </a:p>
          <a:p>
            <a:pPr lvl="1"/>
            <a:r>
              <a:rPr lang="en-US" dirty="0"/>
              <a:t>Fill in the “</a:t>
            </a:r>
            <a:r>
              <a:rPr lang="en-US" b="1" dirty="0">
                <a:solidFill>
                  <a:schemeClr val="accent1"/>
                </a:solidFill>
              </a:rPr>
              <a:t>Answer</a:t>
            </a:r>
            <a:r>
              <a:rPr lang="en-US" dirty="0"/>
              <a:t>” textbox</a:t>
            </a:r>
          </a:p>
          <a:p>
            <a:pPr lvl="1"/>
            <a:r>
              <a:rPr lang="en-US" dirty="0"/>
              <a:t>Press “</a:t>
            </a:r>
            <a:r>
              <a:rPr lang="en-US" b="1" dirty="0">
                <a:solidFill>
                  <a:schemeClr val="accent1"/>
                </a:solidFill>
              </a:rPr>
              <a:t>Submit</a:t>
            </a:r>
            <a:r>
              <a:rPr lang="en-US" dirty="0"/>
              <a:t>”</a:t>
            </a:r>
          </a:p>
          <a:p>
            <a:r>
              <a:rPr lang="en-US" dirty="0"/>
              <a:t>For Notifications:</a:t>
            </a:r>
          </a:p>
          <a:p>
            <a:pPr lvl="1"/>
            <a:r>
              <a:rPr lang="en-US" dirty="0"/>
              <a:t>Select the “</a:t>
            </a:r>
            <a:r>
              <a:rPr lang="en-US" b="1" dirty="0">
                <a:solidFill>
                  <a:schemeClr val="accent1"/>
                </a:solidFill>
              </a:rPr>
              <a:t>Acknowledgement</a:t>
            </a:r>
            <a:r>
              <a:rPr lang="en-US" dirty="0"/>
              <a:t>” box.</a:t>
            </a:r>
          </a:p>
          <a:p>
            <a:pPr lvl="1"/>
            <a:r>
              <a:rPr lang="en-US" dirty="0"/>
              <a:t>Press “</a:t>
            </a:r>
            <a:r>
              <a:rPr lang="en-US" b="1" dirty="0">
                <a:solidFill>
                  <a:schemeClr val="accent1"/>
                </a:solidFill>
              </a:rPr>
              <a:t>Submit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Continue to Approval step (next slide).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9E710-24C1-4CF1-A3AE-A077DBF8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A047FB-8FDA-414D-B3B0-5074BF4922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Approval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4659924" cy="345452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Applies to: </a:t>
            </a:r>
            <a:r>
              <a:rPr lang="en-IN" sz="1800" b="1" dirty="0"/>
              <a:t>Chairs</a:t>
            </a:r>
            <a:r>
              <a:rPr lang="en-IN" sz="1800" dirty="0"/>
              <a:t>, </a:t>
            </a:r>
            <a:r>
              <a:rPr lang="en-IN" sz="1800" b="1" dirty="0"/>
              <a:t>Program Directors</a:t>
            </a:r>
            <a:r>
              <a:rPr lang="en-IN" sz="1800" dirty="0"/>
              <a:t>, </a:t>
            </a:r>
            <a:r>
              <a:rPr lang="en-IN" sz="1800" b="1" dirty="0"/>
              <a:t>Deans</a:t>
            </a:r>
            <a:r>
              <a:rPr lang="en-IN" sz="1800" dirty="0"/>
              <a:t>, &amp; </a:t>
            </a:r>
            <a:r>
              <a:rPr lang="en-IN" sz="1800" b="1" dirty="0"/>
              <a:t>Associate Deans</a:t>
            </a:r>
            <a:r>
              <a:rPr lang="en-IN" sz="1800" dirty="0"/>
              <a:t>.</a:t>
            </a:r>
          </a:p>
          <a:p>
            <a:pPr marL="0" indent="0">
              <a:buNone/>
            </a:pPr>
            <a:r>
              <a:rPr lang="en-IN" sz="1800" dirty="0"/>
              <a:t>Step 1:</a:t>
            </a:r>
          </a:p>
          <a:p>
            <a:r>
              <a:rPr lang="en-IN" dirty="0"/>
              <a:t>Approve / Deny / Revert the form. These options appear at the bottom of the form.</a:t>
            </a:r>
          </a:p>
          <a:p>
            <a:pPr marL="0" indent="0">
              <a:buNone/>
            </a:pPr>
            <a:r>
              <a:rPr lang="en-IN" dirty="0"/>
              <a:t>Step 2:</a:t>
            </a:r>
          </a:p>
          <a:p>
            <a:r>
              <a:rPr lang="en-IN" sz="1800" dirty="0"/>
              <a:t>Sign the form</a:t>
            </a:r>
            <a:r>
              <a:rPr lang="en-IN" dirty="0"/>
              <a:t>. This box appears at the bottom of the form and has a green background surrounding the area.</a:t>
            </a:r>
          </a:p>
          <a:p>
            <a:r>
              <a:rPr lang="en-IN" sz="1800" dirty="0"/>
              <a:t>Press the “</a:t>
            </a:r>
            <a:r>
              <a:rPr lang="en-IN" sz="1800" b="1" dirty="0">
                <a:solidFill>
                  <a:schemeClr val="accent1"/>
                </a:solidFill>
              </a:rPr>
              <a:t>Submit</a:t>
            </a:r>
            <a:r>
              <a:rPr lang="en-IN" sz="1800" dirty="0"/>
              <a:t>” button.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E3AC1-D7A5-40C2-92D8-C386497C90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Cobservices.com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888EF7-DDB5-41D0-A1B0-B012ABC9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B7940-1737-4FD2-8552-51AFBBFFE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9" r="8306"/>
          <a:stretch/>
        </p:blipFill>
        <p:spPr>
          <a:xfrm>
            <a:off x="1179773" y="2648083"/>
            <a:ext cx="4031718" cy="3699556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20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AF9377-A427-4D1D-91C9-41F0981C44BD}"/>
              </a:ext>
            </a:extLst>
          </p:cNvPr>
          <p:cNvSpPr/>
          <p:nvPr/>
        </p:nvSpPr>
        <p:spPr>
          <a:xfrm>
            <a:off x="1179773" y="5749443"/>
            <a:ext cx="628651" cy="29157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EEA2BC-F623-4F07-93DD-67464B8A059B}"/>
              </a:ext>
            </a:extLst>
          </p:cNvPr>
          <p:cNvSpPr/>
          <p:nvPr/>
        </p:nvSpPr>
        <p:spPr>
          <a:xfrm>
            <a:off x="4708009" y="5859121"/>
            <a:ext cx="503482" cy="503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8DBB8-9225-463B-A050-E62DE7C46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" t="1488" r="1845" b="2508"/>
          <a:stretch/>
        </p:blipFill>
        <p:spPr>
          <a:xfrm>
            <a:off x="1179773" y="146050"/>
            <a:ext cx="4031718" cy="2336914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2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E580EA-2B12-4393-874B-26A68F271259}"/>
              </a:ext>
            </a:extLst>
          </p:cNvPr>
          <p:cNvSpPr/>
          <p:nvPr/>
        </p:nvSpPr>
        <p:spPr>
          <a:xfrm>
            <a:off x="4708009" y="146050"/>
            <a:ext cx="503482" cy="503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CC31E6-0321-44FC-B48C-ADDEF137FE29}"/>
              </a:ext>
            </a:extLst>
          </p:cNvPr>
          <p:cNvSpPr/>
          <p:nvPr/>
        </p:nvSpPr>
        <p:spPr>
          <a:xfrm>
            <a:off x="923959" y="2160947"/>
            <a:ext cx="1337548" cy="39097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A8E5-CA1B-4912-928C-DF75720D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/>
          <a:lstStyle/>
          <a:p>
            <a:r>
              <a:rPr lang="en-US" dirty="0"/>
              <a:t>PDF form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A6629-2071-4DEB-85B1-2A469D12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Applies to: </a:t>
            </a:r>
            <a:r>
              <a:rPr lang="en-IN" b="1" dirty="0"/>
              <a:t>Financial Processors</a:t>
            </a:r>
            <a:r>
              <a:rPr lang="en-IN" dirty="0"/>
              <a:t>.</a:t>
            </a:r>
          </a:p>
          <a:p>
            <a:r>
              <a:rPr lang="en-US" dirty="0"/>
              <a:t>You will receive after the from has been completed and/or approved with a PDF document attached.</a:t>
            </a:r>
          </a:p>
          <a:p>
            <a:pPr lvl="1"/>
            <a:r>
              <a:rPr lang="en-US" dirty="0"/>
              <a:t>Please download the document for future processing.</a:t>
            </a:r>
          </a:p>
          <a:p>
            <a:pPr lvl="1"/>
            <a:r>
              <a:rPr lang="en-US" dirty="0"/>
              <a:t>If you lose the PDF link follow the steps below.</a:t>
            </a:r>
          </a:p>
          <a:p>
            <a:r>
              <a:rPr lang="en-US" dirty="0"/>
              <a:t>Finding a PDF: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dirty="0"/>
              <a:t>Login to </a:t>
            </a:r>
            <a:r>
              <a:rPr lang="en-IN" i="1" dirty="0"/>
              <a:t>cobservices.com</a:t>
            </a:r>
            <a:r>
              <a:rPr lang="en-IN" dirty="0"/>
              <a:t> backend</a:t>
            </a:r>
            <a:r>
              <a:rPr lang="en-IN" i="1" dirty="0"/>
              <a:t>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“</a:t>
            </a:r>
            <a:r>
              <a:rPr lang="en-US" b="1" dirty="0">
                <a:solidFill>
                  <a:schemeClr val="accent1"/>
                </a:solidFill>
              </a:rPr>
              <a:t>Forms</a:t>
            </a:r>
            <a:r>
              <a:rPr lang="en-US" dirty="0"/>
              <a:t>” &gt; “</a:t>
            </a:r>
            <a:r>
              <a:rPr lang="en-US" b="1" dirty="0">
                <a:solidFill>
                  <a:schemeClr val="accent1"/>
                </a:solidFill>
              </a:rPr>
              <a:t>Entries</a:t>
            </a:r>
            <a:r>
              <a:rPr lang="en-US" dirty="0"/>
              <a:t>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the form type you want to view entries in.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Hover over the entry and select “</a:t>
            </a:r>
            <a:r>
              <a:rPr lang="en-US" b="1" dirty="0">
                <a:solidFill>
                  <a:schemeClr val="accent1"/>
                </a:solidFill>
              </a:rPr>
              <a:t>View PDFs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9E710-24C1-4CF1-A3AE-A077DBF8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340814"/>
            <a:ext cx="2743200" cy="249385"/>
          </a:xfrm>
        </p:spPr>
        <p:txBody>
          <a:bodyPr/>
          <a:lstStyle/>
          <a:p>
            <a:fld id="{48BB047D-A6CD-43AB-96F0-683C726B586B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A047FB-8FDA-414D-B3B0-5074BF4922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AAA43-6D49-4F98-B88D-2A49DF816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5" r="1176"/>
          <a:stretch/>
        </p:blipFill>
        <p:spPr>
          <a:xfrm>
            <a:off x="5919754" y="300441"/>
            <a:ext cx="6272246" cy="2852469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81E5A-EC91-41E8-AF17-D949837BA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4" r="2652" b="36035"/>
          <a:stretch/>
        </p:blipFill>
        <p:spPr>
          <a:xfrm>
            <a:off x="5919754" y="3386421"/>
            <a:ext cx="6272246" cy="3189910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20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BCD50D8-E8C0-4391-98FD-FDD50B2A0760}"/>
              </a:ext>
            </a:extLst>
          </p:cNvPr>
          <p:cNvSpPr/>
          <p:nvPr/>
        </p:nvSpPr>
        <p:spPr>
          <a:xfrm>
            <a:off x="6872438" y="258027"/>
            <a:ext cx="2425565" cy="41727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AE8AE-2113-44C1-8ABE-C8C8B37D02F6}"/>
              </a:ext>
            </a:extLst>
          </p:cNvPr>
          <p:cNvSpPr/>
          <p:nvPr/>
        </p:nvSpPr>
        <p:spPr>
          <a:xfrm>
            <a:off x="11688518" y="2649428"/>
            <a:ext cx="503482" cy="503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A6E111-661B-4C22-8AD5-10298A7D7878}"/>
              </a:ext>
            </a:extLst>
          </p:cNvPr>
          <p:cNvSpPr/>
          <p:nvPr/>
        </p:nvSpPr>
        <p:spPr>
          <a:xfrm>
            <a:off x="11688518" y="6077548"/>
            <a:ext cx="503482" cy="5034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5F7C95-334B-4466-968D-C8040A2B88E9}"/>
              </a:ext>
            </a:extLst>
          </p:cNvPr>
          <p:cNvSpPr/>
          <p:nvPr/>
        </p:nvSpPr>
        <p:spPr>
          <a:xfrm>
            <a:off x="6161870" y="6355593"/>
            <a:ext cx="776438" cy="249386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0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E148A-2134-4E70-B4F4-A2C938DDE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29670" t="-1" r="27269" b="-87"/>
          <a:stretch/>
        </p:blipFill>
        <p:spPr>
          <a:xfrm>
            <a:off x="0" y="-1139"/>
            <a:ext cx="4424363" cy="685913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D519AC-7392-4C53-9E3F-08F1208B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A294210-0A3A-40B7-8019-FDFD9DA75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093654"/>
            <a:ext cx="3640478" cy="433938"/>
          </a:xfrm>
        </p:spPr>
        <p:txBody>
          <a:bodyPr/>
          <a:lstStyle/>
          <a:p>
            <a:r>
              <a:rPr lang="en-US" dirty="0"/>
              <a:t>Cat Mail: ms052916</a:t>
            </a:r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BAD79F-DC94-4F5D-8A43-C69B1B4266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06809" y="4885861"/>
            <a:ext cx="3638674" cy="363282"/>
          </a:xfrm>
        </p:spPr>
        <p:txBody>
          <a:bodyPr>
            <a:normAutofit/>
          </a:bodyPr>
          <a:lstStyle/>
          <a:p>
            <a:r>
              <a:rPr lang="en-US" dirty="0"/>
              <a:t>cobservices.com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006848"/>
      </a:accent1>
      <a:accent2>
        <a:srgbClr val="97D700"/>
      </a:accent2>
      <a:accent3>
        <a:srgbClr val="B64926"/>
      </a:accent3>
      <a:accent4>
        <a:srgbClr val="776E64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03_CA - v5" id="{676C8139-D340-432F-9674-2FA823DFFDED}" vid="{F880323A-559C-41C8-8579-8950CC3EC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88AAE1-610C-4AC3-8008-2C517A489104}">
  <ds:schemaRefs>
    <ds:schemaRef ds:uri="fb0879af-3eba-417a-a55a-ffe6dcd6ca7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6dc4bcd6-49db-4c07-9060-8acfc67cef9f"/>
  </ds:schemaRefs>
</ds:datastoreItem>
</file>

<file path=customXml/itemProps2.xml><?xml version="1.0" encoding="utf-8"?>
<ds:datastoreItem xmlns:ds="http://schemas.openxmlformats.org/officeDocument/2006/customXml" ds:itemID="{2EF0C872-40F0-4E6E-990F-D5B14C4220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AAAE00-6035-4595-9AF7-D4D31844E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0</TotalTime>
  <Words>358</Words>
  <Application>Microsoft Office PowerPoint</Application>
  <PresentationFormat>Widescreen</PresentationFormat>
  <Paragraphs>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Business Services</vt:lpstr>
      <vt:lpstr>How to Interact with Forms</vt:lpstr>
      <vt:lpstr>View the Status of Forms</vt:lpstr>
      <vt:lpstr>Form Questions &amp; Notifications</vt:lpstr>
      <vt:lpstr>Form Approval</vt:lpstr>
      <vt:lpstr>PDF form processing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2018-11-29T06:40:43Z</dcterms:created>
  <dcterms:modified xsi:type="dcterms:W3CDTF">2019-01-07T06:14:50Z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